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1"/>
  </p:notesMasterIdLst>
  <p:handoutMasterIdLst>
    <p:handoutMasterId r:id="rId42"/>
  </p:handoutMasterIdLst>
  <p:sldIdLst>
    <p:sldId id="256" r:id="rId4"/>
    <p:sldId id="288" r:id="rId5"/>
    <p:sldId id="296" r:id="rId6"/>
    <p:sldId id="299" r:id="rId7"/>
    <p:sldId id="300" r:id="rId8"/>
    <p:sldId id="301" r:id="rId9"/>
    <p:sldId id="289" r:id="rId10"/>
    <p:sldId id="290" r:id="rId11"/>
    <p:sldId id="291" r:id="rId12"/>
    <p:sldId id="293" r:id="rId13"/>
    <p:sldId id="292" r:id="rId14"/>
    <p:sldId id="257" r:id="rId15"/>
    <p:sldId id="283" r:id="rId16"/>
    <p:sldId id="285" r:id="rId17"/>
    <p:sldId id="258" r:id="rId18"/>
    <p:sldId id="259" r:id="rId19"/>
    <p:sldId id="260" r:id="rId20"/>
    <p:sldId id="286" r:id="rId21"/>
    <p:sldId id="261" r:id="rId22"/>
    <p:sldId id="287" r:id="rId23"/>
    <p:sldId id="262" r:id="rId24"/>
    <p:sldId id="263" r:id="rId25"/>
    <p:sldId id="267" r:id="rId26"/>
    <p:sldId id="265" r:id="rId27"/>
    <p:sldId id="271" r:id="rId28"/>
    <p:sldId id="272" r:id="rId29"/>
    <p:sldId id="273" r:id="rId30"/>
    <p:sldId id="274" r:id="rId31"/>
    <p:sldId id="275" r:id="rId32"/>
    <p:sldId id="277" r:id="rId33"/>
    <p:sldId id="278" r:id="rId34"/>
    <p:sldId id="302" r:id="rId35"/>
    <p:sldId id="279" r:id="rId36"/>
    <p:sldId id="280" r:id="rId37"/>
    <p:sldId id="281" r:id="rId38"/>
    <p:sldId id="294" r:id="rId39"/>
    <p:sldId id="295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08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Ctr="0" compatLnSpc="0"/>
          <a:lstStyle/>
          <a:p>
            <a:pPr hangingPunct="0">
              <a:defRPr sz="1400"/>
            </a:pPr>
            <a:endParaRPr lang="ru-RU" sz="120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Ctr="0" compatLnSpc="0"/>
          <a:lstStyle/>
          <a:p>
            <a:pPr algn="r" hangingPunct="0">
              <a:defRPr sz="1400"/>
            </a:pPr>
            <a:fld id="{1CD47CC8-4500-4F5E-87D9-FB528B113FFB}" type="datetimeFigureOut">
              <a:t>18.09.2018</a:t>
            </a:fld>
            <a:endParaRPr lang="ru-RU" sz="120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anchorCtr="0" compatLnSpc="0"/>
          <a:lstStyle/>
          <a:p>
            <a:pPr hangingPunct="0">
              <a:defRPr sz="1400"/>
            </a:pPr>
            <a:endParaRPr lang="ru-RU" sz="120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anchorCtr="0" compatLnSpc="0"/>
          <a:lstStyle/>
          <a:p>
            <a:pPr algn="r" hangingPunct="0">
              <a:defRPr sz="1400"/>
            </a:pPr>
            <a:fld id="{9D744EAB-7CF9-4F89-9D1D-DF5ABB1C8CAF}" type="slidenum">
              <a:t>‹#›</a:t>
            </a:fld>
            <a:endParaRPr lang="ru-RU" sz="1200"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13389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6F54EB1-B351-4E16-999C-0147BE4AEE99}" type="datetimeFigureOut">
              <a:t>18.09.2018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4F81F782-F695-4A8C-B97D-C5FD61A47BF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32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 wrap="square" lIns="90000" tIns="45000" rIns="90000" bIns="45000" anchor="t"/>
          <a:lstStyle/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71440" cy="456839"/>
          </a:xfrm>
        </p:spPr>
        <p:txBody>
          <a:bodyPr wrap="square" lIns="90000" tIns="45000" rIns="90000" bIns="45000" anchor="t"/>
          <a:lstStyle/>
          <a:p>
            <a:pPr lvl="0" algn="l" hangingPunct="1"/>
            <a:fld id="{A51B78D7-6A35-4454-8579-65CD6A516A51}" type="slidenum">
              <a:t>1</a:t>
            </a:fld>
            <a:endParaRPr lang="ru-RU" sz="1800">
              <a:solidFill>
                <a:srgbClr val="000000"/>
              </a:solidFill>
              <a:latin typeface="+mn-lt" pitchFamily="18"/>
              <a:ea typeface="+mn-ea" pitchFamily="2"/>
              <a:cs typeface="+mn-c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56357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500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417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132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29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595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443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542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3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4588" y="695325"/>
            <a:ext cx="4568825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400"/>
            <a:ext cx="5486040" cy="41144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781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Расстояние между полками позволяет равномерно  распределить папки для документов.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F71E7-D15E-496D-B083-B3BA1454FCD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3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D99BBE4-ECC6-4B2F-BC9A-58C93C04DE6D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6E002AB-39E7-43A1-9623-4FF8B06C33C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1E41F7C-90D7-4DEC-BFF6-81D933459529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16FBBF2-711D-439D-BB23-0DA28188958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26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B8E4364-266B-4A69-BED8-5BDBC2150D85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EF36E5-1FAB-4872-BDED-D6C6525C179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26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32FA429-9F5E-4099-AF6A-5F774E838661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7A77CCB-3F71-4E46-9F4B-8BEF064CB89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9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3FDC042-BE9C-4D04-AD2E-7232990D96D6}" type="datetime1">
              <a:rPr lang="ru-RU" smtClean="0"/>
              <a:t>18.09.2018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0D1C0D-AD92-4EE7-A10D-EDFBFD684EE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49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40539D9-5299-4CCA-8088-34E3AAE1881A}" type="datetime1">
              <a:rPr lang="ru-RU" smtClean="0"/>
              <a:t>18.09.2018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46B18B4-F311-49B7-A83A-5679F55E742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51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14A7D55-8405-4DE5-B1D3-F79084183569}" type="datetime1">
              <a:rPr lang="ru-RU" smtClean="0"/>
              <a:t>18.09.2018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E5B72D-E677-4F61-8699-99845A54B16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86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FA8AFF2-9E1C-401A-8B4F-3D6486ABB6D7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43E3D20-85A4-4DEA-BD9C-E7D32C96D3F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6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8CF4447-8F0D-4910-B9D3-06AE328AFD74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AC7D6D7-5075-4336-B99D-200FB8E7865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7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EC10CF2-F98A-49AD-ABD1-1E9D05261735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E183E7-69B2-4AD8-9390-EA0BA763129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2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236E2E4-F365-429C-B5ED-1285E095AB39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CE0CD3-8F5B-4937-A15F-FA9FC2C7B2E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24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9A2E3D7-C114-4C32-962C-2A84A365B96D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3CBECD7-3B27-4431-8018-85DB036AFFD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71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064891-FEF2-436E-A6F0-5DF9BCD4394C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6B79A6-DE75-45AD-897E-6C7DC90CC87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6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4FAA2A7-6AC4-4CD5-8D42-293DCC6A3735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A2D590-EAAF-4FA2-A7A3-E5108BCF460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16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0E3D009-3854-4531-93D2-760997208FE5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EF79AB-6164-4881-A19C-AA066ABBE44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0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4785B64-681D-4AA6-9CD6-E13CA4043E27}" type="datetime1">
              <a:rPr lang="ru-RU" smtClean="0"/>
              <a:t>18.09.2018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CEF6E3B-29A6-4391-BCD6-F3E02B870FA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87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EB6AC3C-0ABB-4F54-8AFB-7EAED481D418}" type="datetime1">
              <a:rPr lang="ru-RU" smtClean="0"/>
              <a:t>18.09.2018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B696DC4-BD43-4A06-8FD0-44B12D12267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85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8334F15-D0A2-4FE2-9F60-424B412A7B20}" type="datetime1">
              <a:rPr lang="ru-RU" smtClean="0"/>
              <a:t>18.09.2018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5819448-8547-4668-84F6-799F19E81F1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5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CD872D1-AC53-479C-A460-9DD9B75728B9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BE1B62-19EF-4F9C-A0DE-D206EB51DCD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82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A071643-2C4E-4597-94FD-37353D8FE26A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D23A8D8-EC31-4A1F-A54C-45D99507032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72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712387A-1361-4D32-8F36-8419FC3B85B2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6C277F-D8CF-4DD2-B8EE-08106C114E8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01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AEED88C-8279-4855-A989-49EEAAD895A7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1EB8550-7C2A-4FD8-BB18-C4DC81EBBA1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F2B4F72-AAD8-49A2-95ED-0EF5AF9F7C08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A1C22E-3578-412E-9459-6178E999443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42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4CB08F8-6F8D-406C-98DC-7715619EAE68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A0F84D0-1345-4E2F-BB25-10F10ADAFB5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3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20EC14B-575A-4C5C-A532-FB7DADE7DA14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549268-712E-4788-B1FB-3CBF89141BD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2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1943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52700" y="1600200"/>
            <a:ext cx="1943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32F1B16-A450-4202-AF72-A55DB421825A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B6FF15-6C5A-4E4C-BDC0-946C32D95A9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07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767674-311A-4CC7-AED7-5A06C096D5BC}" type="datetime1">
              <a:rPr lang="ru-RU" smtClean="0"/>
              <a:t>18.09.2018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05B20A-906A-46AD-A642-78F63B1B046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41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AEE1C17-D464-47C0-98E5-2C5859928F30}" type="datetime1">
              <a:rPr lang="ru-RU" smtClean="0"/>
              <a:t>18.09.2018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FCFC2D-FB0D-45D2-970F-80105E82695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80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FECD41E-6017-4A6D-B78F-AD8ACBF91633}" type="datetime1">
              <a:rPr lang="ru-RU" smtClean="0"/>
              <a:t>18.09.2018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1E0FCF-4021-4137-ABC3-6A284F3091C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4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5187DB-ABCD-462C-B7D2-CE196DA84A96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BD0E33D-6AAC-44A4-91CC-18EE6A14B84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4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56D3960-A0CE-4AC6-B535-8E58694488B7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DB16C3-CCC2-44C7-BF50-7FAD35CC68E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29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BE88CDE-5F52-49FA-98E4-9AEC453A315C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B1B9387-1F3C-44AB-A7C1-2F15B3A2F47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38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4FD16F6-DA61-4D71-843E-7C216A310018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5F0B9D-1BBC-402C-B8F0-355EF19AACA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93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3" name="Дата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8909A592-EC92-4B61-B270-625A9BEC351B}" type="datetime1">
              <a:rPr lang="ru-RU" smtClean="0"/>
              <a:t>18.09.2018</a:t>
            </a:fld>
            <a:endParaRPr lang="ru-RU"/>
          </a:p>
        </p:txBody>
      </p:sp>
      <p:sp>
        <p:nvSpPr>
          <p:cNvPr id="4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5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928975A0-3759-4130-8D30-5A39E8F72AF9}" type="slidenum">
              <a:t>‹#›</a:t>
            </a:fld>
            <a:endParaRPr lang="ru-RU"/>
          </a:p>
        </p:txBody>
      </p:sp>
      <p:sp>
        <p:nvSpPr>
          <p:cNvPr id="6" name="Текст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ru-RU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12A02FB-0534-45BB-9D45-C5331F657064}" type="datetime1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4BA3B0F3-FCEC-4640-B113-D7F7DBAE015C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</p:titleStyle>
    <p:bodyStyle>
      <a:lvl1pPr lvl="0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1pPr>
      <a:lvl2pPr lvl="1">
        <a:buSzPct val="75000"/>
        <a:buFont typeface="StarSymbol"/>
        <a:buChar char="–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2pPr>
      <a:lvl3pPr lvl="2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3pPr>
      <a:lvl4pPr lvl="3">
        <a:buSzPct val="75000"/>
        <a:buFont typeface="StarSymbol"/>
        <a:buChar char="–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4pPr>
      <a:lvl5pPr lvl="4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5pPr>
      <a:lvl6pPr lvl="5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6pPr>
      <a:lvl7pPr lvl="6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7pPr>
      <a:lvl8pPr lvl="7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119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type="body" sz="quarter" idx="4294967295"/>
          </p:nvPr>
        </p:nvSpPr>
        <p:spPr>
          <a:xfrm>
            <a:off x="4648320" y="1600200"/>
            <a:ext cx="4038119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1E9ED95-790D-43C2-99B8-79812ED1F344}" type="datetime1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r>
              <a:rPr lang="ru-RU" smtClean="0"/>
              <a:t>Фабрика "ФУТУРА"</a:t>
            </a:r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D6E1C041-7CE7-464B-9A70-FD046637C3FE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Lucida Sans" pitchFamily="2"/>
        </a:defRPr>
      </a:lvl1pPr>
    </p:titleStyle>
    <p:bodyStyle>
      <a:lvl1pPr lvl="0">
        <a:buSzPct val="45000"/>
        <a:buFont typeface="StarSymbol"/>
        <a:buChar char="●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1pPr>
      <a:lvl2pPr lvl="1">
        <a:buSzPct val="75000"/>
        <a:buFont typeface="StarSymbol"/>
        <a:buChar char="–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2pPr>
      <a:lvl3pPr lvl="2">
        <a:buSzPct val="45000"/>
        <a:buFont typeface="StarSymbol"/>
        <a:buChar char="●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3pPr>
      <a:lvl4pPr lvl="3">
        <a:buSzPct val="75000"/>
        <a:buFont typeface="StarSymbol"/>
        <a:buChar char="–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4pPr>
      <a:lvl5pPr lvl="4">
        <a:buSzPct val="45000"/>
        <a:buFont typeface="StarSymbol"/>
        <a:buChar char="●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5pPr>
      <a:lvl6pPr lvl="5">
        <a:buSzPct val="45000"/>
        <a:buFont typeface="StarSymbol"/>
        <a:buChar char="●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6pPr>
      <a:lvl7pPr lvl="6">
        <a:buSzPct val="45000"/>
        <a:buFont typeface="StarSymbol"/>
        <a:buChar char="●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7pPr>
      <a:lvl8pPr lvl="7">
        <a:buSzPct val="45000"/>
        <a:buFont typeface="StarSymbol"/>
        <a:buChar char="●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558"/>
        </a:spcBef>
        <a:spcAft>
          <a:spcPts val="1417"/>
        </a:spcAft>
        <a:buSzPct val="45000"/>
        <a:buFont typeface="Arial" pitchFamily="32"/>
        <a:buChar char="•"/>
        <a:tabLst/>
        <a:defRPr lang="ru-RU" sz="28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7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Relationship Id="rId9" Type="http://schemas.openxmlformats.org/officeDocument/2006/relationships/image" Target="../media/image10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5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27640" y="260641"/>
            <a:ext cx="7772039" cy="1008119"/>
          </a:xfrm>
          <a:solidFill>
            <a:srgbClr val="C00000"/>
          </a:solidFill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 smtClean="0">
                <a:latin typeface="+mn-lt"/>
                <a:cs typeface="Arial" panose="020B0604020202020204" pitchFamily="34" charset="0"/>
              </a:rPr>
              <a:t>Серия «Призма-комплексный офис»</a:t>
            </a:r>
            <a:br>
              <a:rPr lang="ru-RU" sz="3200" dirty="0" smtClean="0">
                <a:latin typeface="+mn-lt"/>
                <a:cs typeface="Arial" panose="020B0604020202020204" pitchFamily="34" charset="0"/>
              </a:rPr>
            </a:br>
            <a:r>
              <a:rPr lang="ru-RU" sz="3200" dirty="0" smtClean="0">
                <a:latin typeface="+mn-lt"/>
                <a:cs typeface="Arial" panose="020B0604020202020204" pitchFamily="34" charset="0"/>
              </a:rPr>
              <a:t>июль  2018 г.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338972"/>
            <a:ext cx="4013078" cy="26753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9" y="4230086"/>
            <a:ext cx="4104456" cy="25652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83" y="1338972"/>
            <a:ext cx="4458972" cy="2675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3645024"/>
            <a:ext cx="2403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Кабинет руководителя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35896" y="6453336"/>
            <a:ext cx="1181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Рецепшен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868144" y="3717032"/>
            <a:ext cx="2257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Оперативная мебель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Преимущества серии Призма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Лайт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оформить офис в едином дизайнерском стиле и цветовом решении.</a:t>
            </a:r>
          </a:p>
          <a:p>
            <a:pPr marL="108000" indent="0">
              <a:buNone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Многофункциональность мебели, взаимозаменяемость элементов.</a:t>
            </a:r>
          </a:p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Современные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технологии в производстве,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качественная импортная фурнитура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087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Цветовые решения серии Призма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Лайт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2165" y="1340768"/>
            <a:ext cx="8954331" cy="4784992"/>
          </a:xfrm>
        </p:spPr>
        <p:txBody>
          <a:bodyPr/>
          <a:lstStyle/>
          <a:p>
            <a:r>
              <a:rPr lang="ru-RU" dirty="0" smtClean="0"/>
              <a:t>Основные цвета   </a:t>
            </a:r>
          </a:p>
          <a:p>
            <a:pPr marL="108000" indent="0">
              <a:buNone/>
            </a:pPr>
            <a:r>
              <a:rPr lang="ru-RU" dirty="0" smtClean="0"/>
              <a:t>           </a:t>
            </a:r>
          </a:p>
          <a:p>
            <a:pPr marL="108000" indent="0">
              <a:buNone/>
            </a:pPr>
            <a:endParaRPr lang="ru-RU" dirty="0"/>
          </a:p>
          <a:p>
            <a:pPr marL="108000" indent="0"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</a:p>
          <a:p>
            <a:pPr marL="108000" indent="0"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Дуб премиум                  Акация                    Вишня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гавана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Вяз                          Дуб светлый</a:t>
            </a:r>
          </a:p>
          <a:p>
            <a:r>
              <a:rPr lang="ru-RU" dirty="0" smtClean="0"/>
              <a:t>Дополнительные цвета</a:t>
            </a:r>
          </a:p>
          <a:p>
            <a:pPr marL="108000" indent="0">
              <a:buNone/>
            </a:pPr>
            <a:r>
              <a:rPr lang="ru-RU" dirty="0" smtClean="0"/>
              <a:t>        </a:t>
            </a:r>
          </a:p>
          <a:p>
            <a:pPr marL="108000" indent="0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Белый арктический              </a:t>
            </a:r>
            <a:r>
              <a:rPr lang="ru-RU" dirty="0" smtClean="0"/>
              <a:t>                  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Бежевый песок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58093"/>
            <a:ext cx="1664641" cy="11097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337023"/>
            <a:ext cx="1696607" cy="113083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322825"/>
            <a:ext cx="1546631" cy="110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529" y="2322312"/>
            <a:ext cx="1762038" cy="1127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307" y="4797152"/>
            <a:ext cx="1728192" cy="1064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797152"/>
            <a:ext cx="1759999" cy="107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5" y="2319239"/>
            <a:ext cx="1623508" cy="112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17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210104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Кабинет руководителя </a:t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Призма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Директ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85" y="2780928"/>
            <a:ext cx="4148113" cy="35010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780928"/>
            <a:ext cx="4448549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6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706048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+mn-lt"/>
                <a:cs typeface="Arial" panose="020B0604020202020204" pitchFamily="34" charset="0"/>
              </a:rPr>
              <a:t>Столы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руководителя Призма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Директ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4149080"/>
            <a:ext cx="1783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728" y="1152128"/>
            <a:ext cx="2996952" cy="29969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64088" y="1412776"/>
            <a:ext cx="2803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Арт.180 </a:t>
            </a:r>
            <a:r>
              <a:rPr lang="en-US" sz="1600" dirty="0" smtClean="0"/>
              <a:t>met.</a:t>
            </a:r>
            <a:r>
              <a:rPr lang="ru-RU" sz="1600" dirty="0" smtClean="0"/>
              <a:t>юбка металл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89335"/>
            <a:ext cx="2952328" cy="2952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3409" y="3860674"/>
            <a:ext cx="12779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Арт.180 </a:t>
            </a:r>
            <a:r>
              <a:rPr lang="en-US" sz="1600" dirty="0" smtClean="0"/>
              <a:t>met.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1300719"/>
            <a:ext cx="487870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Столы производятся только на </a:t>
            </a:r>
            <a:r>
              <a:rPr lang="ru-RU" dirty="0" err="1" smtClean="0"/>
              <a:t>металлокаркасе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Опоры-металл , цвет белый или алюминий.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Столешница ЛДСП толщиной 32 мм.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Юбка по выбору </a:t>
            </a:r>
            <a:r>
              <a:rPr lang="en-US" dirty="0" smtClean="0"/>
              <a:t>: </a:t>
            </a:r>
            <a:r>
              <a:rPr lang="ru-RU" dirty="0" smtClean="0"/>
              <a:t> </a:t>
            </a:r>
          </a:p>
          <a:p>
            <a:r>
              <a:rPr lang="ru-RU" dirty="0" smtClean="0"/>
              <a:t>  * перфорированный металл</a:t>
            </a:r>
            <a:r>
              <a:rPr lang="en-US" dirty="0" smtClean="0"/>
              <a:t>;</a:t>
            </a:r>
          </a:p>
          <a:p>
            <a:r>
              <a:rPr lang="en-US" dirty="0"/>
              <a:t> </a:t>
            </a:r>
            <a:r>
              <a:rPr lang="en-US" dirty="0" smtClean="0"/>
              <a:t> * </a:t>
            </a:r>
            <a:r>
              <a:rPr lang="ru-RU" dirty="0" smtClean="0"/>
              <a:t>панель из ЛДСП , толщиной 18 мм.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871984"/>
            <a:ext cx="2949256" cy="29492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1428" y="4177364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Арт.180 </a:t>
            </a:r>
            <a:r>
              <a:rPr lang="en-US" dirty="0" smtClean="0"/>
              <a:t>met</a:t>
            </a:r>
            <a:r>
              <a:rPr lang="ru-RU" dirty="0" smtClean="0"/>
              <a:t>.юбка ЛДСП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48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240" cy="634040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Столы приставные в кабинете Призма </a:t>
            </a:r>
            <a:r>
              <a:rPr lang="ru-RU" sz="3200" dirty="0" err="1" smtClean="0"/>
              <a:t>Директ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13321"/>
            <a:ext cx="3600400" cy="36004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068960"/>
            <a:ext cx="3672408" cy="36724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3848" y="3638380"/>
            <a:ext cx="274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Варианты использования.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5846"/>
            <a:ext cx="2736304" cy="2736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505" y="819550"/>
            <a:ext cx="2880320" cy="2880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1640" y="1556792"/>
            <a:ext cx="2023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Арт.204(1300) </a:t>
            </a:r>
            <a:r>
              <a:rPr lang="en-US" dirty="0" smtClean="0"/>
              <a:t>met.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452170" y="1556792"/>
            <a:ext cx="2023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Арт.204(1</a:t>
            </a:r>
            <a:r>
              <a:rPr lang="en-US" dirty="0" smtClean="0"/>
              <a:t>5</a:t>
            </a:r>
            <a:r>
              <a:rPr lang="ru-RU" dirty="0" smtClean="0"/>
              <a:t>00</a:t>
            </a:r>
            <a:r>
              <a:rPr lang="ru-RU" dirty="0"/>
              <a:t>) </a:t>
            </a:r>
            <a:r>
              <a:rPr lang="en-US" dirty="0"/>
              <a:t>met.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8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210104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Кабинет руководителя </a:t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Призма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Лайт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ирект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662" y="2348880"/>
            <a:ext cx="3946975" cy="28062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4209356" cy="280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2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850064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Столы угловые и прямые.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67425"/>
            <a:ext cx="3096344" cy="309634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26636"/>
            <a:ext cx="2952328" cy="29523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80728"/>
            <a:ext cx="3068960" cy="30689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75656" y="1340768"/>
            <a:ext cx="1341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Арт.155 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652120" y="1340768"/>
            <a:ext cx="1492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Арт.155(175)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85" y="3933056"/>
            <a:ext cx="2760776" cy="2760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259632" y="4149080"/>
            <a:ext cx="17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Арт.155/1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436096" y="4221088"/>
            <a:ext cx="178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Арт.155/2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6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Бриффинг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и приставные столы.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0728"/>
            <a:ext cx="2941787" cy="294178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77" y="3429000"/>
            <a:ext cx="3237282" cy="32372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57255"/>
            <a:ext cx="3240360" cy="32403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980728"/>
            <a:ext cx="2852936" cy="28529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32040" y="1268760"/>
            <a:ext cx="1996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Арт.155(150)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220072" y="4077072"/>
            <a:ext cx="15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Арт.204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979712" y="4261738"/>
            <a:ext cx="928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Арт.215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475656" y="1340768"/>
            <a:ext cx="2140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Арт.155(100)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1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538736" cy="707678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Технические особенности.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465" y="2133600"/>
            <a:ext cx="2661708" cy="399256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67544" y="1412776"/>
            <a:ext cx="3384376" cy="4691063"/>
          </a:xfrm>
        </p:spPr>
        <p:txBody>
          <a:bodyPr/>
          <a:lstStyle/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200" b="1" dirty="0" smtClean="0">
                <a:latin typeface="Arial"/>
                <a:ea typeface="Calibri"/>
                <a:cs typeface="Times New Roman"/>
              </a:rPr>
              <a:t>Столешница</a:t>
            </a:r>
            <a:r>
              <a:rPr lang="ru-RU" sz="1200" dirty="0" smtClean="0">
                <a:latin typeface="Arial"/>
                <a:ea typeface="Calibri"/>
                <a:cs typeface="Times New Roman"/>
              </a:rPr>
              <a:t> стола изготовлена </a:t>
            </a:r>
            <a:r>
              <a:rPr lang="ru-RU" sz="1200" dirty="0">
                <a:latin typeface="Arial"/>
                <a:ea typeface="Calibri"/>
                <a:cs typeface="Times New Roman"/>
              </a:rPr>
              <a:t>из ЛДСП толщиной  32 мм  с двухсторонним </a:t>
            </a:r>
            <a:r>
              <a:rPr lang="ru-RU" sz="1200" dirty="0" err="1">
                <a:latin typeface="Arial"/>
                <a:ea typeface="Calibri"/>
                <a:cs typeface="Times New Roman"/>
              </a:rPr>
              <a:t>меламиновым</a:t>
            </a:r>
            <a:r>
              <a:rPr lang="ru-RU" sz="1200" dirty="0">
                <a:latin typeface="Arial"/>
                <a:ea typeface="Calibri"/>
                <a:cs typeface="Times New Roman"/>
              </a:rPr>
              <a:t> покрытием, </a:t>
            </a:r>
            <a:endParaRPr lang="ru-RU" sz="1200" dirty="0" smtClean="0">
              <a:latin typeface="Arial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Arial"/>
                <a:ea typeface="Calibri"/>
                <a:cs typeface="Times New Roman"/>
              </a:rPr>
              <a:t>    обработана  </a:t>
            </a:r>
            <a:r>
              <a:rPr lang="ru-RU" sz="1200" dirty="0">
                <a:latin typeface="Arial"/>
                <a:ea typeface="Calibri"/>
                <a:cs typeface="Times New Roman"/>
              </a:rPr>
              <a:t>кромкой ABS - 2 мм. </a:t>
            </a:r>
            <a:endParaRPr lang="ru-RU" sz="1200" dirty="0" smtClean="0">
              <a:latin typeface="Arial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latin typeface="Arial"/>
                <a:ea typeface="Calibri"/>
                <a:cs typeface="Times New Roman"/>
              </a:rPr>
              <a:t>    Цвет столешницы –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Arial"/>
                <a:ea typeface="Calibri"/>
                <a:cs typeface="Times New Roman"/>
              </a:rPr>
              <a:t>     акация, вяз</a:t>
            </a:r>
            <a:r>
              <a:rPr lang="ru-RU" sz="1200" dirty="0">
                <a:latin typeface="Arial"/>
                <a:ea typeface="Calibri"/>
                <a:cs typeface="Times New Roman"/>
              </a:rPr>
              <a:t>, дуб </a:t>
            </a:r>
            <a:r>
              <a:rPr lang="en-US" sz="1200" dirty="0" smtClean="0">
                <a:latin typeface="Arial"/>
                <a:ea typeface="Calibri"/>
                <a:cs typeface="Times New Roman"/>
              </a:rPr>
              <a:t>“</a:t>
            </a:r>
            <a:r>
              <a:rPr lang="ru-RU" sz="1200" dirty="0" err="1" smtClean="0">
                <a:latin typeface="Arial"/>
                <a:ea typeface="Calibri"/>
                <a:cs typeface="Times New Roman"/>
              </a:rPr>
              <a:t>лимберг</a:t>
            </a:r>
            <a:r>
              <a:rPr lang="en-US" sz="1200" dirty="0" smtClean="0">
                <a:latin typeface="Arial"/>
                <a:ea typeface="Calibri"/>
                <a:cs typeface="Times New Roman"/>
              </a:rPr>
              <a:t>”</a:t>
            </a:r>
            <a:r>
              <a:rPr lang="ru-RU" sz="1200" dirty="0" smtClean="0">
                <a:latin typeface="Arial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 smtClean="0">
              <a:latin typeface="Arial"/>
              <a:ea typeface="Calibri"/>
              <a:cs typeface="Times New Roman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200" b="1" dirty="0" smtClean="0">
                <a:latin typeface="Arial"/>
                <a:ea typeface="Calibri"/>
                <a:cs typeface="Times New Roman"/>
              </a:rPr>
              <a:t>Боковая панель и опорный стол </a:t>
            </a:r>
            <a:r>
              <a:rPr lang="ru-RU" sz="1200" dirty="0" smtClean="0">
                <a:latin typeface="Arial"/>
                <a:ea typeface="Calibri"/>
                <a:cs typeface="Times New Roman"/>
              </a:rPr>
              <a:t>соединены </a:t>
            </a:r>
            <a:r>
              <a:rPr lang="ru-RU" sz="1200" dirty="0">
                <a:latin typeface="Arial"/>
                <a:ea typeface="Calibri"/>
                <a:cs typeface="Times New Roman"/>
              </a:rPr>
              <a:t>между собой с </a:t>
            </a:r>
            <a:r>
              <a:rPr lang="ru-RU" sz="1200" dirty="0" smtClean="0">
                <a:latin typeface="Arial"/>
                <a:ea typeface="Calibri"/>
                <a:cs typeface="Times New Roman"/>
              </a:rPr>
              <a:t>помощью траверсы изготовленной </a:t>
            </a:r>
            <a:r>
              <a:rPr lang="ru-RU" sz="1200" dirty="0">
                <a:latin typeface="Arial"/>
                <a:ea typeface="Calibri"/>
                <a:cs typeface="Times New Roman"/>
              </a:rPr>
              <a:t>из </a:t>
            </a:r>
            <a:r>
              <a:rPr lang="ru-RU" sz="1200" dirty="0" smtClean="0">
                <a:latin typeface="Arial"/>
                <a:ea typeface="Calibri"/>
                <a:cs typeface="Times New Roman"/>
              </a:rPr>
              <a:t>металлического профиля  - 40х40 мм 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200" dirty="0" smtClean="0">
                <a:latin typeface="Arial"/>
                <a:ea typeface="Calibri"/>
                <a:cs typeface="Times New Roman"/>
              </a:rPr>
              <a:t>и </a:t>
            </a:r>
            <a:r>
              <a:rPr lang="ru-RU" sz="1200" b="1" dirty="0" smtClean="0">
                <a:latin typeface="Arial"/>
                <a:ea typeface="Calibri"/>
                <a:cs typeface="Times New Roman"/>
              </a:rPr>
              <a:t>фронтальной панели </a:t>
            </a:r>
            <a:r>
              <a:rPr lang="ru-RU" sz="1200" dirty="0" smtClean="0">
                <a:latin typeface="Arial"/>
                <a:ea typeface="Calibri"/>
                <a:cs typeface="Times New Roman"/>
              </a:rPr>
              <a:t>изготовленной </a:t>
            </a:r>
            <a:r>
              <a:rPr lang="ru-RU" sz="1200" dirty="0">
                <a:latin typeface="Arial"/>
                <a:ea typeface="Calibri"/>
                <a:cs typeface="Times New Roman"/>
              </a:rPr>
              <a:t>из ЛДСП толщиной 18 </a:t>
            </a:r>
            <a:r>
              <a:rPr lang="ru-RU" sz="1200" dirty="0" smtClean="0">
                <a:latin typeface="Arial"/>
                <a:ea typeface="Calibri"/>
                <a:cs typeface="Times New Roman"/>
              </a:rPr>
              <a:t>мм  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200" b="1" dirty="0" smtClean="0">
                <a:latin typeface="Arial"/>
                <a:ea typeface="Calibri"/>
                <a:cs typeface="Times New Roman"/>
              </a:rPr>
              <a:t>Цвет боковой панели </a:t>
            </a:r>
            <a:r>
              <a:rPr lang="ru-RU" sz="1200" b="1" dirty="0">
                <a:latin typeface="Arial"/>
                <a:ea typeface="Calibri"/>
                <a:cs typeface="Times New Roman"/>
              </a:rPr>
              <a:t>и </a:t>
            </a:r>
            <a:r>
              <a:rPr lang="ru-RU" sz="1200" b="1" dirty="0" smtClean="0">
                <a:latin typeface="Arial"/>
                <a:ea typeface="Calibri"/>
                <a:cs typeface="Times New Roman"/>
              </a:rPr>
              <a:t>опорного стола   </a:t>
            </a:r>
            <a:r>
              <a:rPr lang="ru-RU" sz="1200" dirty="0" smtClean="0">
                <a:latin typeface="Arial"/>
                <a:ea typeface="Calibri"/>
                <a:cs typeface="Times New Roman"/>
              </a:rPr>
              <a:t>- белый или бежевый.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ru-RU" sz="1200" dirty="0" smtClean="0">
              <a:latin typeface="Arial"/>
              <a:ea typeface="Calibri"/>
              <a:cs typeface="Times New Roman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200" dirty="0" smtClean="0">
                <a:latin typeface="Arial"/>
                <a:ea typeface="Calibri"/>
                <a:cs typeface="Times New Roman"/>
              </a:rPr>
              <a:t>В опорном столе расположены две заглушки для компьютерных  и силовых кабелей.  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11877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Тумбы приставные и мобильные.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236" y="764704"/>
            <a:ext cx="3212976" cy="32129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09" y="3667632"/>
            <a:ext cx="3168352" cy="31683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37" y="764704"/>
            <a:ext cx="3212976" cy="32129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71" y="3667632"/>
            <a:ext cx="3168351" cy="31683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27784" y="4437112"/>
            <a:ext cx="1106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Арт.207 </a:t>
            </a:r>
            <a:r>
              <a:rPr lang="en-US" dirty="0" smtClean="0"/>
              <a:t>R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580112" y="4437112"/>
            <a:ext cx="1386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Арт.207</a:t>
            </a:r>
            <a:r>
              <a:rPr lang="en-US" dirty="0" smtClean="0"/>
              <a:t>L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411760" y="1556792"/>
            <a:ext cx="1053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Арт.206</a:t>
            </a:r>
            <a:r>
              <a:rPr lang="en-US" dirty="0" smtClean="0"/>
              <a:t>R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52120" y="1556792"/>
            <a:ext cx="1026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Арт.206</a:t>
            </a:r>
            <a:r>
              <a:rPr lang="en-US" dirty="0" smtClean="0"/>
              <a:t>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643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Металлокаркас А-образный &#10;ширина столешницы 800 мм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147248" cy="99408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Оперативная мебель. Столы на А-образном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металлокаркасе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ширина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столешницы 800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мм.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7812360" cy="5208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Варианты исполнения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268760"/>
            <a:ext cx="2088232" cy="20882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238" y="1196752"/>
            <a:ext cx="2088232" cy="20882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5616" y="3140968"/>
            <a:ext cx="283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Отдельно стоящие столы </a:t>
            </a:r>
          </a:p>
          <a:p>
            <a:r>
              <a:rPr lang="ru-RU" dirty="0" smtClean="0"/>
              <a:t>        Арт. 201</a:t>
            </a:r>
            <a:r>
              <a:rPr lang="en-US" dirty="0"/>
              <a:t>;</a:t>
            </a:r>
            <a:r>
              <a:rPr lang="ru-RU" dirty="0" smtClean="0"/>
              <a:t>202</a:t>
            </a:r>
            <a:r>
              <a:rPr lang="en-US" dirty="0" smtClean="0"/>
              <a:t>;</a:t>
            </a:r>
            <a:r>
              <a:rPr lang="ru-RU" dirty="0" smtClean="0"/>
              <a:t>203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89238" y="3140968"/>
            <a:ext cx="2363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Бенч-системы </a:t>
            </a:r>
          </a:p>
          <a:p>
            <a:r>
              <a:rPr lang="ru-RU" dirty="0" smtClean="0"/>
              <a:t>Арт.100/1</a:t>
            </a:r>
            <a:r>
              <a:rPr lang="en-US" dirty="0" smtClean="0"/>
              <a:t>;</a:t>
            </a:r>
            <a:r>
              <a:rPr lang="ru-RU" dirty="0" smtClean="0"/>
              <a:t>100/2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645024"/>
            <a:ext cx="1988840" cy="198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30748" y="5373216"/>
            <a:ext cx="525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Дополнительная секция</a:t>
            </a:r>
          </a:p>
          <a:p>
            <a:r>
              <a:rPr lang="ru-RU" dirty="0" smtClean="0"/>
              <a:t> для бенч-системы на средней опоре</a:t>
            </a:r>
          </a:p>
          <a:p>
            <a:r>
              <a:rPr lang="ru-RU" dirty="0" smtClean="0"/>
              <a:t>Арт.101/1</a:t>
            </a:r>
            <a:r>
              <a:rPr lang="en-US" dirty="0" smtClean="0"/>
              <a:t>;101/2</a:t>
            </a: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73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использования.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453650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45" y="1600200"/>
            <a:ext cx="355790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10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Эргономичные столы ,варианты на металлокаркас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Эргономичные столы на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металлокаркасе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одержимое 7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38"/>
              </a:spcBef>
              <a:buNone/>
            </a:pPr>
            <a:endParaRPr lang="ru-RU" sz="1600" dirty="0">
              <a:latin typeface="Calibri" pitchFamily="18"/>
            </a:endParaRPr>
          </a:p>
          <a:p>
            <a:pPr marL="0" lvl="0" indent="0" algn="just">
              <a:spcBef>
                <a:spcPts val="638"/>
              </a:spcBef>
              <a:buNone/>
            </a:pPr>
            <a:endParaRPr lang="ru-RU" sz="1600" dirty="0">
              <a:latin typeface="Calibri" pitchFamily="18"/>
            </a:endParaRPr>
          </a:p>
          <a:p>
            <a:pPr marL="0" lvl="0" indent="0" algn="just">
              <a:spcBef>
                <a:spcPts val="638"/>
              </a:spcBef>
              <a:buNone/>
            </a:pPr>
            <a:endParaRPr lang="ru-RU" sz="16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sz="19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sz="1000" dirty="0">
              <a:latin typeface="Calibri" pitchFamily="1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52" y="792088"/>
            <a:ext cx="2708920" cy="2708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314" y="792088"/>
            <a:ext cx="2636912" cy="26369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3429000"/>
            <a:ext cx="2413155" cy="24131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55" y="3429000"/>
            <a:ext cx="2506588" cy="25065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9792" y="3140968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Стол арт.101</a:t>
            </a:r>
            <a:r>
              <a:rPr lang="en-US" dirty="0" smtClean="0"/>
              <a:t>;102;102</a:t>
            </a:r>
            <a:endParaRPr lang="ru-RU" dirty="0" smtClean="0"/>
          </a:p>
          <a:p>
            <a:r>
              <a:rPr lang="ru-RU" dirty="0" smtClean="0"/>
              <a:t> используются с тумбами</a:t>
            </a:r>
          </a:p>
          <a:p>
            <a:r>
              <a:rPr lang="ru-RU" dirty="0" smtClean="0"/>
              <a:t> приставными арт.208</a:t>
            </a:r>
            <a:r>
              <a:rPr lang="en-US" dirty="0" smtClean="0"/>
              <a:t>;208/1</a:t>
            </a:r>
            <a:r>
              <a:rPr lang="ru-RU" dirty="0" smtClean="0"/>
              <a:t> а также со шкафом арт.226/2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293096"/>
            <a:ext cx="2448272" cy="2448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Технические особенности столов на металлокаркас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147248" cy="99408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Технические особенности столов на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металлокаркасе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7"/>
          <p:cNvSpPr txBox="1">
            <a:spLocks noGrp="1"/>
          </p:cNvSpPr>
          <p:nvPr>
            <p:ph type="body" idx="4294967295"/>
          </p:nvPr>
        </p:nvSpPr>
        <p:spPr>
          <a:xfrm>
            <a:off x="4648320" y="1357200"/>
            <a:ext cx="4172152" cy="5291104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38"/>
              </a:spcBef>
              <a:buNone/>
            </a:pPr>
            <a:r>
              <a:rPr lang="ru-RU" sz="1600" dirty="0">
                <a:latin typeface="Calibri" pitchFamily="18"/>
              </a:rPr>
              <a:t> Столешницы рабочих  столов изготовлены из 25 мм ЛДСП в основном цвете с двухсторонним </a:t>
            </a:r>
            <a:r>
              <a:rPr lang="ru-RU" sz="1600" dirty="0" err="1">
                <a:latin typeface="Calibri" pitchFamily="18"/>
              </a:rPr>
              <a:t>меламиновым</a:t>
            </a:r>
            <a:r>
              <a:rPr lang="ru-RU" sz="1600" dirty="0">
                <a:latin typeface="Calibri" pitchFamily="18"/>
              </a:rPr>
              <a:t>, покрытием и облицованы по периметру ПВХ кромкой толщиной   2 мм 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Столешница</a:t>
            </a:r>
            <a:r>
              <a:rPr lang="ru-RU" sz="1600" dirty="0">
                <a:latin typeface="Calibri" pitchFamily="18"/>
              </a:rPr>
              <a:t> стола крепится к опорам стола в </a:t>
            </a:r>
            <a:r>
              <a:rPr lang="ru-RU" sz="1600" dirty="0" smtClean="0">
                <a:latin typeface="Calibri" pitchFamily="18"/>
              </a:rPr>
              <a:t>7-и </a:t>
            </a:r>
            <a:r>
              <a:rPr lang="ru-RU" sz="1600" dirty="0">
                <a:latin typeface="Calibri" pitchFamily="18"/>
              </a:rPr>
              <a:t>местах с помощью винтового соединения.</a:t>
            </a:r>
          </a:p>
          <a:p>
            <a:pPr marL="0" lvl="0" indent="0" algn="just">
              <a:spcBef>
                <a:spcPts val="638"/>
              </a:spcBef>
              <a:buNone/>
            </a:pPr>
            <a:r>
              <a:rPr lang="ru-RU" sz="1600" dirty="0">
                <a:latin typeface="Calibri" pitchFamily="18"/>
              </a:rPr>
              <a:t>Металлические, регулируемые по высоте, опоры столов  изготовлен из стали, сечением 50х30 мм  в дополнительных  цветах. Опоры стола комплектуются  4-мя декоративными вставками, которые являются ножками регулируемыми по высоте в диапазоне (0-15мм). Соединение опор стола происходит с помощью траверсы ,изготовленной из стали, сечением </a:t>
            </a:r>
            <a:r>
              <a:rPr lang="ru-RU" sz="1600" dirty="0" smtClean="0">
                <a:latin typeface="Calibri" pitchFamily="18"/>
              </a:rPr>
              <a:t>50х20</a:t>
            </a:r>
            <a:r>
              <a:rPr lang="ru-RU" sz="1600" dirty="0">
                <a:latin typeface="Calibri" pitchFamily="18"/>
              </a:rPr>
              <a:t>.  Все элементы каркаса скреплены винтовыми соединениями.</a:t>
            </a:r>
          </a:p>
          <a:p>
            <a:pPr marL="0" lvl="0" indent="0">
              <a:spcBef>
                <a:spcPts val="638"/>
              </a:spcBef>
              <a:buNone/>
            </a:pPr>
            <a:endParaRPr lang="ru-RU" sz="19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sz="1000" dirty="0">
              <a:latin typeface="Calibri" pitchFamily="18"/>
            </a:endParaRPr>
          </a:p>
        </p:txBody>
      </p:sp>
      <p:pic>
        <p:nvPicPr>
          <p:cNvPr id="5" name="Содержимое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79512" y="4488312"/>
            <a:ext cx="1440160" cy="2159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428492" cy="2952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Технические особенности столов на металлокаркас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 smtClean="0"/>
              <a:t>Дополнительные элементы к столам </a:t>
            </a:r>
            <a:r>
              <a:rPr lang="ru-RU" sz="3200" dirty="0"/>
              <a:t>на </a:t>
            </a:r>
            <a:r>
              <a:rPr lang="ru-RU" sz="3200" dirty="0" err="1" smtClean="0"/>
              <a:t>металлокаркасе</a:t>
            </a:r>
            <a:r>
              <a:rPr lang="ru-RU" sz="3200" dirty="0"/>
              <a:t>.</a:t>
            </a:r>
          </a:p>
        </p:txBody>
      </p:sp>
      <p:sp>
        <p:nvSpPr>
          <p:cNvPr id="3" name="Содержимое 7"/>
          <p:cNvSpPr txBox="1">
            <a:spLocks noGrp="1"/>
          </p:cNvSpPr>
          <p:nvPr>
            <p:ph type="body" idx="4294967295"/>
          </p:nvPr>
        </p:nvSpPr>
        <p:spPr>
          <a:xfrm>
            <a:off x="4648320" y="1268760"/>
            <a:ext cx="4316168" cy="5472608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38"/>
              </a:spcBef>
              <a:buNone/>
            </a:pPr>
            <a:r>
              <a:rPr lang="ru-RU" sz="1600" dirty="0" smtClean="0">
                <a:latin typeface="Calibri" pitchFamily="18"/>
              </a:rPr>
              <a:t>Столы </a:t>
            </a:r>
            <a:r>
              <a:rPr lang="ru-RU" sz="1600" dirty="0">
                <a:latin typeface="Calibri" pitchFamily="18"/>
              </a:rPr>
              <a:t>по желанию могут быть укомплектованы передней панелью</a:t>
            </a:r>
            <a:r>
              <a:rPr lang="ru-RU" sz="1600" dirty="0" smtClean="0">
                <a:latin typeface="Calibri" pitchFamily="18"/>
              </a:rPr>
              <a:t>, юбкой, </a:t>
            </a:r>
            <a:r>
              <a:rPr lang="ru-RU" sz="1600" dirty="0">
                <a:latin typeface="Calibri" pitchFamily="18"/>
              </a:rPr>
              <a:t>изготовленной из ЛДСП  толщиной 18мм в основных или дополнительных цветах, Крепление к столешнице происходит при помощи металлических кронштейнов.</a:t>
            </a:r>
          </a:p>
          <a:p>
            <a:pPr marL="0" lvl="0" indent="0" algn="just">
              <a:spcBef>
                <a:spcPts val="638"/>
              </a:spcBef>
              <a:buNone/>
            </a:pPr>
            <a:r>
              <a:rPr lang="ru-RU" sz="1600" dirty="0">
                <a:latin typeface="Calibri" pitchFamily="18"/>
              </a:rPr>
              <a:t> По желанию столы могут быть укомплектованы экранами-перегородками, </a:t>
            </a:r>
            <a:r>
              <a:rPr lang="ru-RU" sz="1600" dirty="0" smtClean="0">
                <a:latin typeface="Calibri" pitchFamily="18"/>
              </a:rPr>
              <a:t>изготовленными </a:t>
            </a:r>
            <a:r>
              <a:rPr lang="ru-RU" sz="1600" dirty="0">
                <a:latin typeface="Calibri" pitchFamily="18"/>
              </a:rPr>
              <a:t>из ЛДСП толщиной 18мм., по периметру обработанной ПВХ кромкой толщиной 2мм</a:t>
            </a:r>
            <a:r>
              <a:rPr lang="ru-RU" sz="1600" dirty="0" smtClean="0">
                <a:latin typeface="Calibri" pitchFamily="18"/>
              </a:rPr>
              <a:t>., с закруглениями  </a:t>
            </a:r>
            <a:r>
              <a:rPr lang="ru-RU" sz="1600" dirty="0">
                <a:latin typeface="Calibri" pitchFamily="18"/>
              </a:rPr>
              <a:t>небольшого </a:t>
            </a:r>
            <a:r>
              <a:rPr lang="ru-RU" sz="1600" dirty="0" smtClean="0">
                <a:latin typeface="Calibri" pitchFamily="18"/>
              </a:rPr>
              <a:t>радиуса, а так же экраны обтянутые тканью. Столешницы </a:t>
            </a:r>
            <a:r>
              <a:rPr lang="ru-RU" sz="1600" dirty="0">
                <a:latin typeface="Calibri" pitchFamily="18"/>
              </a:rPr>
              <a:t>рабочих столов комплектуются кабель-каналом цвете «алюминий» или «белый» для удобной проводки кабеля на рабочую </a:t>
            </a:r>
            <a:r>
              <a:rPr lang="ru-RU" sz="1600" dirty="0" smtClean="0">
                <a:latin typeface="Calibri" pitchFamily="18"/>
              </a:rPr>
              <a:t>поверхность. Высота столов -735 мм.</a:t>
            </a:r>
            <a:endParaRPr lang="en-US" sz="1600" dirty="0" smtClean="0">
              <a:latin typeface="Calibri" pitchFamily="18"/>
            </a:endParaRPr>
          </a:p>
          <a:p>
            <a:pPr marL="0" lvl="0" indent="0" algn="just">
              <a:spcBef>
                <a:spcPts val="638"/>
              </a:spcBef>
              <a:buNone/>
            </a:pPr>
            <a:r>
              <a:rPr lang="ru-RU" sz="1600" dirty="0" smtClean="0">
                <a:latin typeface="Calibri" pitchFamily="18"/>
              </a:rPr>
              <a:t>Цвет </a:t>
            </a:r>
            <a:r>
              <a:rPr lang="ru-RU" sz="1600" dirty="0" err="1" smtClean="0">
                <a:latin typeface="Calibri" pitchFamily="18"/>
              </a:rPr>
              <a:t>металлокаркаса</a:t>
            </a:r>
            <a:r>
              <a:rPr lang="ru-RU" sz="1600" dirty="0" smtClean="0">
                <a:latin typeface="Calibri" pitchFamily="18"/>
              </a:rPr>
              <a:t>- белый , серый </a:t>
            </a:r>
          </a:p>
          <a:p>
            <a:pPr marL="0" lvl="0" indent="0" algn="just">
              <a:spcBef>
                <a:spcPts val="638"/>
              </a:spcBef>
              <a:buNone/>
            </a:pPr>
            <a:r>
              <a:rPr lang="ru-RU" sz="1600" dirty="0" smtClean="0">
                <a:latin typeface="Calibri" pitchFamily="18"/>
              </a:rPr>
              <a:t>Цвета тканей для экранов- </a:t>
            </a:r>
            <a:endParaRPr lang="ru-RU" sz="19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sz="19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sz="1000" dirty="0">
              <a:latin typeface="Calibri" pitchFamily="18"/>
            </a:endParaRPr>
          </a:p>
        </p:txBody>
      </p:sp>
      <p:pic>
        <p:nvPicPr>
          <p:cNvPr id="4" name="Рисунок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11560" y="1494853"/>
            <a:ext cx="3646775" cy="243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67" y="4022767"/>
            <a:ext cx="3656768" cy="24378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6130186"/>
            <a:ext cx="864096" cy="5761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235" y="6130185"/>
            <a:ext cx="864096" cy="5761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240" cy="648072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Сектора  и надставки к столам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412776"/>
            <a:ext cx="3384376" cy="33843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" y="764704"/>
            <a:ext cx="3240360" cy="3240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694" y="764704"/>
            <a:ext cx="3096344" cy="30963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5" y="3717031"/>
            <a:ext cx="2664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Сектор Арт.215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met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используется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 отдельно стоящим столом.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63888" y="3717031"/>
            <a:ext cx="28231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Сектор Арт.217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используется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бенч системой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60232" y="371703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Арт.204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0172" y="4041159"/>
            <a:ext cx="2239039" cy="30923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06375" y="3934662"/>
            <a:ext cx="2315643" cy="319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8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Панельный каркас &#10;ширина столешницы 725 мм&#10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003232" cy="106608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Столы на панельном каркасе,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ширина столешницы 725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мм.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3260" b="5159"/>
          <a:stretch>
            <a:fillRect/>
          </a:stretch>
        </p:blipFill>
        <p:spPr>
          <a:xfrm>
            <a:off x="395640" y="1988999"/>
            <a:ext cx="3575159" cy="348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3" y="2492896"/>
            <a:ext cx="4470273" cy="29801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778056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Артикульный ряд и варианты исполнения.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881161"/>
            <a:ext cx="2996952" cy="299695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2996952" cy="2996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425" y="1404514"/>
            <a:ext cx="2420888" cy="24208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584" y="961564"/>
            <a:ext cx="18001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Столы рабочие 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Арт.201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;202;203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635895" y="965724"/>
            <a:ext cx="301471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Столы эргономичные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Арт.101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R/L;102R/L;103R/L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999071" y="961564"/>
            <a:ext cx="1679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Стол журнальный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Арт.204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16354" y="3819996"/>
            <a:ext cx="2482799" cy="34289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31291" y="3749631"/>
            <a:ext cx="2559332" cy="353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1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Технические особенности столов на панельном каркас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1066088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Технические особенности столов на панельном каркасе</a:t>
            </a:r>
          </a:p>
        </p:txBody>
      </p:sp>
      <p:pic>
        <p:nvPicPr>
          <p:cNvPr id="3" name="Содержимое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73575" y="2204864"/>
            <a:ext cx="2232247" cy="33482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одержимое 7"/>
          <p:cNvSpPr txBox="1">
            <a:spLocks noGrp="1"/>
          </p:cNvSpPr>
          <p:nvPr>
            <p:ph type="body" idx="4294967295"/>
          </p:nvPr>
        </p:nvSpPr>
        <p:spPr>
          <a:xfrm>
            <a:off x="4932040" y="1450440"/>
            <a:ext cx="4104456" cy="5290928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38"/>
              </a:spcBef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Столешницы рабочих столов комплектуются кабель-каналом цвета «алюминий» или «белый» для удобной проводки кабеля на рабочую поверхность. Заглушка для проводов входит в комплектацию (справа по умолчанию для прямых столов, в угловых столах в правом справа, в левом слева)</a:t>
            </a:r>
          </a:p>
          <a:p>
            <a:pPr marL="0" lvl="0" indent="0" algn="just">
              <a:spcBef>
                <a:spcPts val="638"/>
              </a:spcBef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Столешницы рабочих  столов изготовлены из 25 мм ЛДСП в основном цвете с двухсторонним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меламиновым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покрытием и облицованы по периметру ПВХ кромкой толщиной   2 мм . Столешница стола крепится к опорам стола в 5-х местах с помощью эксцентрикового соединения и четырех декоративных вставок круглой формы радиусом 30мм и высотой 10 мм. изготовленных из пластика, в цвете «алюминий» или «белый».  </a:t>
            </a:r>
          </a:p>
          <a:p>
            <a:pPr marL="0" lvl="0" indent="0" algn="just">
              <a:spcBef>
                <a:spcPts val="638"/>
              </a:spcBef>
              <a:buNone/>
            </a:pPr>
            <a:r>
              <a:rPr lang="ru-RU" sz="1700" dirty="0">
                <a:latin typeface="Calibri" pitchFamily="18"/>
              </a:rPr>
              <a:t> </a:t>
            </a:r>
          </a:p>
          <a:p>
            <a:pPr marL="0" lvl="0" indent="0">
              <a:spcBef>
                <a:spcPts val="638"/>
              </a:spcBef>
              <a:buNone/>
            </a:pPr>
            <a:endParaRPr lang="ru-RU" sz="1000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r>
              <a:rPr lang="ru-RU" sz="1000" dirty="0">
                <a:latin typeface="Calibri" pitchFamily="18"/>
              </a:rPr>
              <a:t> </a:t>
            </a:r>
          </a:p>
          <a:p>
            <a:pPr marL="0" lvl="0" indent="0">
              <a:spcBef>
                <a:spcPts val="638"/>
              </a:spcBef>
              <a:buNone/>
            </a:pPr>
            <a:endParaRPr lang="ru-RU" sz="1000" dirty="0">
              <a:latin typeface="Calibri" pitchFamily="1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204864"/>
            <a:ext cx="2160240" cy="3348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Технические особенности столов на панельном каркас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122508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Технические особенности столов на панельном каркасе</a:t>
            </a:r>
          </a:p>
        </p:txBody>
      </p:sp>
      <p:pic>
        <p:nvPicPr>
          <p:cNvPr id="3" name="Содержимое 6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0040" y="1584000"/>
            <a:ext cx="3675959" cy="239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одержимое 7"/>
          <p:cNvSpPr txBox="1">
            <a:spLocks noGrp="1"/>
          </p:cNvSpPr>
          <p:nvPr>
            <p:ph type="body" idx="4294967295"/>
          </p:nvPr>
        </p:nvSpPr>
        <p:spPr>
          <a:xfrm>
            <a:off x="4500720" y="1600200"/>
            <a:ext cx="4185719" cy="452556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38"/>
              </a:spcBef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Опоры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столов изготовлены из 25 мм ЛДСП в основном цвете облицованы по периметру ПВХ кромкой толщиной   2 мм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Опоры стола комплектуются  4-мя декоративными накладками, которые являются ножками регулируемыми по высоте в диапазоне (0-15мм).  Все силовые соединения скреплены эксцентриковыми стяжками, и закрыты декоративными заглушками в цвет мебели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lvl="0" indent="0" algn="just">
              <a:spcBef>
                <a:spcPts val="638"/>
              </a:spcBef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Фронтальная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панель изготовлена из ЛДСП толщиной 18мм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дополнительных цветах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spcBef>
                <a:spcPts val="638"/>
              </a:spcBef>
              <a:buNone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dirty="0">
              <a:latin typeface="Calibri" pitchFamily="18"/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99592" y="4359798"/>
            <a:ext cx="2592288" cy="172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Техническая информ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845024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Тумбы приставные и мобильные.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одержимое 7"/>
          <p:cNvSpPr txBox="1">
            <a:spLocks noGrp="1"/>
          </p:cNvSpPr>
          <p:nvPr>
            <p:ph type="body" idx="4294967295"/>
          </p:nvPr>
        </p:nvSpPr>
        <p:spPr>
          <a:xfrm>
            <a:off x="3888000" y="864000"/>
            <a:ext cx="5112000" cy="302400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spcBef>
                <a:spcPts val="638"/>
              </a:spcBef>
              <a:buNone/>
            </a:pPr>
            <a:r>
              <a:rPr lang="ru-RU" sz="1600" dirty="0">
                <a:latin typeface="Calibri" pitchFamily="18"/>
              </a:rPr>
              <a:t> </a:t>
            </a:r>
          </a:p>
          <a:p>
            <a:pPr marL="0" lvl="0" indent="0">
              <a:spcBef>
                <a:spcPts val="638"/>
              </a:spcBef>
              <a:buNone/>
            </a:pPr>
            <a:endParaRPr lang="ru-RU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dirty="0">
              <a:latin typeface="Calibri" pitchFamily="1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835696" y="4506599"/>
            <a:ext cx="4463992" cy="21149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5471279" y="5112000"/>
            <a:ext cx="936720" cy="37187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marR="0" lvl="0" indent="0" algn="l">
              <a:buNone/>
              <a:tabLst/>
            </a:pPr>
            <a:r>
              <a:rPr lang="ru-RU" sz="1200" b="0" i="0" u="none" strike="noStrike" spc="0" dirty="0" smtClean="0">
                <a:solidFill>
                  <a:srgbClr val="000000"/>
                </a:solidFill>
                <a:latin typeface="Calibri" pitchFamily="34"/>
                <a:cs typeface="Arial" pitchFamily="34"/>
              </a:rPr>
              <a:t>          </a:t>
            </a:r>
            <a:endParaRPr lang="ru-RU" sz="1200" b="0" i="0" u="none" strike="noStrike" spc="0" dirty="0">
              <a:solidFill>
                <a:srgbClr val="000000"/>
              </a:solidFill>
              <a:latin typeface="Calibri" pitchFamily="34"/>
              <a:cs typeface="Arial" pitchFamily="34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088" y="980728"/>
            <a:ext cx="2441840" cy="24361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802649"/>
            <a:ext cx="2617705" cy="26897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502" y="915194"/>
            <a:ext cx="2614278" cy="26142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532" y="917965"/>
            <a:ext cx="2582180" cy="25821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6777"/>
            <a:ext cx="2339752" cy="24201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11560" y="1412776"/>
            <a:ext cx="958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арт.208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1412776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арт.208/1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797367" y="1412776"/>
            <a:ext cx="906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арт.209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460149" y="1412776"/>
            <a:ext cx="958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арт.211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64288" y="1412776"/>
            <a:ext cx="958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арт.210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23528" y="4005064"/>
            <a:ext cx="86409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Приставные тумбы являются универсальными и могут использоваться с любыми столами серии.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Размерный ряд эргономичных сто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3200" dirty="0"/>
              <a:t>Техническая информация</a:t>
            </a:r>
          </a:p>
        </p:txBody>
      </p:sp>
      <p:pic>
        <p:nvPicPr>
          <p:cNvPr id="3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7351" b="5513"/>
          <a:stretch>
            <a:fillRect/>
          </a:stretch>
        </p:blipFill>
        <p:spPr>
          <a:xfrm>
            <a:off x="0" y="720000"/>
            <a:ext cx="216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232000" y="1007999"/>
            <a:ext cx="2448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076056" y="864000"/>
            <a:ext cx="1368000" cy="15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804248" y="890280"/>
            <a:ext cx="1695240" cy="14857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одержимое 7"/>
          <p:cNvSpPr txBox="1">
            <a:spLocks noGrp="1"/>
          </p:cNvSpPr>
          <p:nvPr>
            <p:ph type="body" idx="4294967295"/>
          </p:nvPr>
        </p:nvSpPr>
        <p:spPr>
          <a:xfrm>
            <a:off x="179512" y="2708920"/>
            <a:ext cx="8758208" cy="4104456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marL="0" lvl="0" indent="0" algn="just"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Топы приставных, мобильных тумб и шкафов изготовлены из 25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мм ЛДСП в основном цвете с двухсторонним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меламиновым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покрытием, и  облицованы по периметру ПВХ кромкой толщиной   2 мм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Каркасы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тумб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изготовлены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 18 мм ЛДСП 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стапельным способом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т.е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клиенту доставляются в собранном виде, 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дополнительных  цветах,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все поверхности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обработаны  ПВХ кромкой  2 мм. Фасады тумб  изготовлены из 18 мм ДСП в основном цвете, обработаны ПВХ кромкой 2 мм.</a:t>
            </a:r>
          </a:p>
          <a:p>
            <a:pPr marL="0" indent="0" algn="just"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Мобильные тумбы имеют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центральный замок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для одновременного закрывания всех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кассетниц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, которые  установлены на металлические телескопические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направляющие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полного выдвижения. В стационарных тумбах замком снабжен только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верхний ящик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Кассетницы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тумб выполнены из 12 мм ЛДСП в цвете –алюминий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или белый. Тумба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арт. 209 комплектуется лотком для канцтоваров.  Ключи -  складные, цвета- «алюминий», «белый». Ручки пластиковые,  цвета- «алюминий», «белый».</a:t>
            </a:r>
          </a:p>
          <a:p>
            <a:pPr marL="0" lvl="0" indent="0" algn="just"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Задняя стенка в  мобильных тумбах и шкафах выполнена из двухстороннего ЛДСП толщиной 8 мм, дополнительного цвета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>
              <a:spcBef>
                <a:spcPts val="638"/>
              </a:spcBef>
              <a:buNone/>
            </a:pPr>
            <a:endParaRPr lang="ru-RU" dirty="0">
              <a:latin typeface="Calibri" pitchFamily="18"/>
            </a:endParaRPr>
          </a:p>
          <a:p>
            <a:pPr marL="0" lvl="0" indent="0">
              <a:spcBef>
                <a:spcPts val="638"/>
              </a:spcBef>
              <a:buNone/>
            </a:pPr>
            <a:endParaRPr lang="ru-RU" dirty="0">
              <a:latin typeface="Calibri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/>
              <a:t>Общий вид линейки шкафов серии Призма </a:t>
            </a:r>
            <a:r>
              <a:rPr lang="ru-RU" sz="3600" dirty="0" err="1" smtClean="0"/>
              <a:t>Лайт</a:t>
            </a:r>
            <a:r>
              <a:rPr lang="ru-RU" sz="3600" dirty="0" smtClean="0"/>
              <a:t> 2018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21" y="1600200"/>
            <a:ext cx="7220158" cy="478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24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Шкафы низкие высотой 750 мм, тумба под принтер Н=840 и антресоль Н= 745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2952328" cy="288444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007" y="1424900"/>
            <a:ext cx="2737031" cy="27370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11960"/>
            <a:ext cx="2828110" cy="28281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282201"/>
            <a:ext cx="2881047" cy="28810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121696"/>
            <a:ext cx="2736304" cy="27363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1640" y="1700808"/>
            <a:ext cx="981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Арт.226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491880" y="1772816"/>
            <a:ext cx="100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Арт.227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868144" y="1772816"/>
            <a:ext cx="1351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Арт.226/2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195737" y="4365104"/>
            <a:ext cx="125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Арт.226/1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932040" y="5949280"/>
            <a:ext cx="148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Арт.226 </a:t>
            </a:r>
            <a:r>
              <a:rPr lang="ru-RU" dirty="0" err="1" smtClean="0"/>
              <a:t>антр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92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Шкафы средние высотой 1450 мм. Имеют три уровня хранения.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" y="2118459"/>
            <a:ext cx="2304256" cy="230425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060847"/>
            <a:ext cx="2385317" cy="23853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014196"/>
            <a:ext cx="2403320" cy="2403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71" y="1937923"/>
            <a:ext cx="2492896" cy="24928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20" y="1951766"/>
            <a:ext cx="2520280" cy="2520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797152"/>
            <a:ext cx="121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Арт.221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339752" y="4797152"/>
            <a:ext cx="1072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Арт.222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004990" y="4797152"/>
            <a:ext cx="11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Арт.221/3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24129" y="479715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Арт.221/1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380313" y="479715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Арт.221/2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80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994080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Шкафы высотой 1800 мм, имеют пять уровней хранения.</a:t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29" y="1286831"/>
            <a:ext cx="2919863" cy="291986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30" y="1268760"/>
            <a:ext cx="2888940" cy="28889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237473"/>
            <a:ext cx="3096344" cy="30963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03" y="1180994"/>
            <a:ext cx="3068960" cy="30689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31" y="3932015"/>
            <a:ext cx="2808312" cy="28083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39330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Арт.223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3933056"/>
            <a:ext cx="114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Арт.231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43970" y="3861048"/>
            <a:ext cx="1508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Арт.230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236296" y="3933056"/>
            <a:ext cx="1423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Арт.230/2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699500" y="6525344"/>
            <a:ext cx="150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Арт.232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730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634040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Шкафы высотой 2150 мм, имеют шесть уровней хранения.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02" y="1556792"/>
            <a:ext cx="2091461" cy="2091461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2093441" cy="2093441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1" y="1604115"/>
            <a:ext cx="2105153" cy="210515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289" y="1630392"/>
            <a:ext cx="2114111" cy="211411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08478"/>
            <a:ext cx="2160240" cy="21602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289" y="4070276"/>
            <a:ext cx="2016224" cy="201622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56" y="4007320"/>
            <a:ext cx="2111115" cy="21111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3501008"/>
            <a:ext cx="1627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Арт.228/1(215)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71800" y="350100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Арт.228/2(215)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99992" y="3501008"/>
            <a:ext cx="1636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Арт.229/2(215)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372200" y="350100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Арт.231(215)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5949280"/>
            <a:ext cx="200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Арт.230(215)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283968" y="594928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Арт.231/1(215)</a:t>
            </a: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516216" y="594928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Арт.232(215)</a:t>
            </a:r>
          </a:p>
          <a:p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341" y="4158284"/>
            <a:ext cx="2024635" cy="202463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555775" y="6021288"/>
            <a:ext cx="1616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Арт.230/2(215)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571184" cy="706048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Техническое описание и особенности</a:t>
            </a:r>
            <a:endParaRPr lang="ru-RU" sz="3200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908720"/>
            <a:ext cx="8229240" cy="5760640"/>
          </a:xfrm>
        </p:spPr>
        <p:txBody>
          <a:bodyPr/>
          <a:lstStyle/>
          <a:p>
            <a:pPr marL="108000" indent="0">
              <a:buNone/>
            </a:pPr>
            <a:r>
              <a:rPr lang="ru-RU" sz="1800" dirty="0"/>
              <a:t>Топы шкафов изготовлены в основном цвете из ЛДСП толщиной  25мм, по периметру </a:t>
            </a:r>
            <a:r>
              <a:rPr lang="ru-RU" sz="1800" dirty="0" smtClean="0"/>
              <a:t>обработанной </a:t>
            </a:r>
            <a:r>
              <a:rPr lang="ru-RU" sz="1800" dirty="0"/>
              <a:t>ПВХ кромкой толщиной 2мм.  </a:t>
            </a:r>
            <a:r>
              <a:rPr lang="ru-RU" sz="1800" dirty="0" smtClean="0"/>
              <a:t>Глухие </a:t>
            </a:r>
            <a:r>
              <a:rPr lang="ru-RU" sz="1800" dirty="0"/>
              <a:t>двери шкафов изготовлены в основном </a:t>
            </a:r>
            <a:r>
              <a:rPr lang="ru-RU" sz="1800" dirty="0" smtClean="0"/>
              <a:t>цвете </a:t>
            </a:r>
            <a:r>
              <a:rPr lang="ru-RU" sz="1800" dirty="0"/>
              <a:t>из ЛДСП толщиной  18мм, по  периметру обработанной ПВХ кромкой толщиной 2мм., с </a:t>
            </a:r>
            <a:r>
              <a:rPr lang="ru-RU" sz="1800" dirty="0" smtClean="0"/>
              <a:t>амортизационным ограничителем </a:t>
            </a:r>
            <a:r>
              <a:rPr lang="ru-RU" sz="1800" dirty="0"/>
              <a:t>на одной из дверей. Стеклянные двери изготовлены из 4мм. </a:t>
            </a:r>
            <a:r>
              <a:rPr lang="ru-RU" sz="1800" dirty="0" smtClean="0"/>
              <a:t>матового </a:t>
            </a:r>
            <a:r>
              <a:rPr lang="ru-RU" sz="1800" dirty="0"/>
              <a:t>закаленного стекла  в раме из МДФ алюминиевого или белого цвета. </a:t>
            </a:r>
            <a:r>
              <a:rPr lang="ru-RU" sz="1800" dirty="0" smtClean="0"/>
              <a:t>Двери </a:t>
            </a:r>
            <a:r>
              <a:rPr lang="ru-RU" sz="1800" dirty="0"/>
              <a:t>устанавливаются на металлические петли, оснащенные амортизатором </a:t>
            </a:r>
            <a:r>
              <a:rPr lang="ru-RU" sz="1800" dirty="0" smtClean="0"/>
              <a:t>для </a:t>
            </a:r>
            <a:r>
              <a:rPr lang="ru-RU" sz="1800" dirty="0"/>
              <a:t>бесшумного закрывания дверей с регулировкой. </a:t>
            </a:r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  <a:p>
            <a:pPr marL="108000" indent="0">
              <a:buNone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45023"/>
            <a:ext cx="1792557" cy="26882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645024"/>
            <a:ext cx="4032448" cy="268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Боковые стенки шкафов </a:t>
            </a:r>
            <a:r>
              <a:rPr lang="ru-RU" dirty="0" smtClean="0"/>
              <a:t>изготовляются  </a:t>
            </a:r>
            <a:r>
              <a:rPr lang="ru-RU" dirty="0"/>
              <a:t>в </a:t>
            </a:r>
            <a:r>
              <a:rPr lang="ru-RU" dirty="0" smtClean="0"/>
              <a:t>дополнительных  цветах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ru-RU" dirty="0" smtClean="0"/>
              <a:t>бежевый или белый, </a:t>
            </a:r>
            <a:r>
              <a:rPr lang="ru-RU" dirty="0"/>
              <a:t>из ЛДСП толщиной 18мм., обработаны  кромкой ПВХ 2мм. Полки шкафов изготовлены из плиты толщиной 18мм. , обработаны кромкой ПВХ 0,5 мм по периметру, одна из полок облицована амортизационной кромкой. Шкафы установлены на ножки, регулируемые по высоте. Ручки выполнены из литого пластика цвета "алюминий", "белый ".  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4216323"/>
            <a:ext cx="2840098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2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332656"/>
            <a:ext cx="7859216" cy="936104"/>
          </a:xfrm>
        </p:spPr>
        <p:txBody>
          <a:bodyPr/>
          <a:lstStyle/>
          <a:p>
            <a:pPr marL="108000" indent="0">
              <a:buNone/>
            </a:pPr>
            <a:r>
              <a:rPr lang="ru-RU" dirty="0" smtClean="0"/>
              <a:t>            </a:t>
            </a:r>
            <a:r>
              <a:rPr lang="ru-RU" dirty="0" err="1" smtClean="0"/>
              <a:t>Конферец</a:t>
            </a:r>
            <a:r>
              <a:rPr lang="ru-RU" dirty="0" smtClean="0"/>
              <a:t> </a:t>
            </a:r>
            <a:r>
              <a:rPr lang="ru-RU" dirty="0"/>
              <a:t>столы серии </a:t>
            </a:r>
            <a:r>
              <a:rPr lang="ru-RU" dirty="0" smtClean="0"/>
              <a:t>Призма. </a:t>
            </a:r>
            <a:endParaRPr lang="ru-RU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23565"/>
            <a:ext cx="4140459" cy="27596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9512" y="1057137"/>
            <a:ext cx="47525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*Все конференц-столы выполнены</a:t>
            </a:r>
          </a:p>
          <a:p>
            <a:r>
              <a:rPr lang="ru-RU" sz="1600" dirty="0" smtClean="0"/>
              <a:t> на </a:t>
            </a:r>
            <a:r>
              <a:rPr lang="ru-RU" sz="1600" dirty="0" err="1" smtClean="0"/>
              <a:t>металлокаркасе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*Столешница –ЛДСП , толщиной 32 мм .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По индивидуальному заказу столешница </a:t>
            </a:r>
          </a:p>
          <a:p>
            <a:r>
              <a:rPr lang="ru-RU" sz="1600" dirty="0" smtClean="0"/>
              <a:t>может изготавливаться в комбинации </a:t>
            </a:r>
          </a:p>
          <a:p>
            <a:r>
              <a:rPr lang="ru-RU" sz="1600" dirty="0" smtClean="0"/>
              <a:t>основного и дополнительного цвета, </a:t>
            </a:r>
          </a:p>
          <a:p>
            <a:r>
              <a:rPr lang="ru-RU" sz="1600" dirty="0" smtClean="0"/>
              <a:t>толщиной 36 мм.  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/>
              <a:t>В столе арт.100</a:t>
            </a:r>
            <a:r>
              <a:rPr lang="en-US" sz="1600" dirty="0" smtClean="0"/>
              <a:t> PZ/D met. </a:t>
            </a:r>
            <a:r>
              <a:rPr lang="ru-RU" sz="1600" dirty="0" smtClean="0"/>
              <a:t>для удобства пользования планшетом или ноутбуком , предусмотрены два кабель –менеджмента</a:t>
            </a:r>
            <a:r>
              <a:rPr lang="ru-RU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1088"/>
            <a:ext cx="2636912" cy="26369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692" y="4183272"/>
            <a:ext cx="2636912" cy="26369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072" y="4293096"/>
            <a:ext cx="2492896" cy="2492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281" y="4492024"/>
            <a:ext cx="2095040" cy="2095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3778" y="4323464"/>
            <a:ext cx="12568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Арт.100 мет.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75855" y="4323464"/>
            <a:ext cx="1454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Арт.100/1 мет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513448" y="4324637"/>
            <a:ext cx="1454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Арт.100/2 мет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452320" y="4324637"/>
            <a:ext cx="1256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Арт.215 мет.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2219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Рецепшен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Призма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471966" cy="4669979"/>
          </a:xfrm>
        </p:spPr>
      </p:pic>
    </p:spTree>
    <p:extLst>
      <p:ext uri="{BB962C8B-B14F-4D97-AF65-F5344CB8AC3E}">
        <p14:creationId xmlns:p14="http://schemas.microsoft.com/office/powerpoint/2010/main" val="365642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0"/>
            <a:ext cx="7776864" cy="5832227"/>
          </a:xfrm>
        </p:spPr>
      </p:pic>
    </p:spTree>
    <p:extLst>
      <p:ext uri="{BB962C8B-B14F-4D97-AF65-F5344CB8AC3E}">
        <p14:creationId xmlns:p14="http://schemas.microsoft.com/office/powerpoint/2010/main" val="202558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Декоративный элементы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Объект 1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7" y="3530218"/>
            <a:ext cx="4176464" cy="2959122"/>
          </a:xfrm>
        </p:spPr>
      </p:pic>
      <p:sp>
        <p:nvSpPr>
          <p:cNvPr id="17" name="Текст 16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06688" cy="5306268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В конструкции </a:t>
            </a:r>
            <a:r>
              <a:rPr lang="ru-RU" dirty="0" err="1" smtClean="0"/>
              <a:t>рецепшен</a:t>
            </a:r>
            <a:r>
              <a:rPr lang="ru-RU" dirty="0" smtClean="0"/>
              <a:t> используются ЛДСП двух основных толщин </a:t>
            </a:r>
            <a:r>
              <a:rPr lang="en-US" dirty="0" smtClean="0"/>
              <a:t>:</a:t>
            </a:r>
            <a:r>
              <a:rPr lang="ru-RU" dirty="0" smtClean="0"/>
              <a:t> 25мм ,18мм.  </a:t>
            </a:r>
          </a:p>
          <a:p>
            <a:r>
              <a:rPr lang="ru-RU" dirty="0"/>
              <a:t> </a:t>
            </a:r>
            <a:r>
              <a:rPr lang="ru-RU" dirty="0" smtClean="0"/>
              <a:t>Фронтальная панель для удобства посетителей расположена под наклоном , а рабочая поверхность </a:t>
            </a:r>
            <a:r>
              <a:rPr lang="ru-RU" dirty="0" err="1" smtClean="0"/>
              <a:t>рецепшен</a:t>
            </a:r>
            <a:r>
              <a:rPr lang="ru-RU" dirty="0" smtClean="0"/>
              <a:t> накрыта травма-безопасным стеклом.</a:t>
            </a:r>
          </a:p>
          <a:p>
            <a:r>
              <a:rPr lang="ru-RU" dirty="0"/>
              <a:t> </a:t>
            </a:r>
            <a:r>
              <a:rPr lang="ru-RU" dirty="0" smtClean="0"/>
              <a:t>Элементный ряд позволяет проектировать </a:t>
            </a:r>
            <a:r>
              <a:rPr lang="ru-RU" dirty="0" err="1" smtClean="0"/>
              <a:t>рецепшен</a:t>
            </a:r>
            <a:r>
              <a:rPr lang="ru-RU" dirty="0" smtClean="0"/>
              <a:t> как в прямом ,так и в угловом исполнении.</a:t>
            </a:r>
          </a:p>
          <a:p>
            <a:r>
              <a:rPr lang="ru-RU" dirty="0" smtClean="0"/>
              <a:t>Внутренняя  рабочая поверхность укомплектована декоративной заглушкой для вывода  компьютерных проводов.</a:t>
            </a:r>
          </a:p>
          <a:p>
            <a:r>
              <a:rPr lang="ru-RU" dirty="0" smtClean="0"/>
              <a:t>Высота от рабочей поверхности встроенного стола до стеклянной полки  составляет  390 мм.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572344"/>
            <a:ext cx="4176464" cy="278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3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850064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Варианты исполнения.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80726"/>
            <a:ext cx="3000745" cy="30007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980725"/>
            <a:ext cx="3000743" cy="30007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19" y="972688"/>
            <a:ext cx="3000741" cy="30007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501008"/>
            <a:ext cx="3212976" cy="32129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573016"/>
            <a:ext cx="3140968" cy="314096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871" y="3565604"/>
            <a:ext cx="3148380" cy="31483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5576" y="3717032"/>
            <a:ext cx="170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Арт.201;202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995936" y="3789040"/>
            <a:ext cx="175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Арт.201/1;202/1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444208" y="37890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Арт.201/2;202/1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51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3727"/>
            <a:ext cx="2852936" cy="28529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417" y="53727"/>
            <a:ext cx="2875959" cy="28759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2" y="30703"/>
            <a:ext cx="2898983" cy="28989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98" y="3716386"/>
            <a:ext cx="3068960" cy="30689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16386"/>
            <a:ext cx="3096990" cy="30969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4" y="3716386"/>
            <a:ext cx="3079906" cy="30799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3528" y="27089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Арт.218 комплект №1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960440" y="2708920"/>
            <a:ext cx="312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Арт.218/1 </a:t>
            </a:r>
            <a:r>
              <a:rPr lang="en-US" dirty="0" smtClean="0"/>
              <a:t>R/L</a:t>
            </a:r>
            <a:r>
              <a:rPr lang="ru-RU" dirty="0" smtClean="0"/>
              <a:t> комплект№2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372200" y="2708920"/>
            <a:ext cx="283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Арт.218/3 комплект№3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75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бычный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1222</Words>
  <Application>Microsoft Office PowerPoint</Application>
  <PresentationFormat>Экран (4:3)</PresentationFormat>
  <Paragraphs>214</Paragraphs>
  <Slides>37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37</vt:i4>
      </vt:variant>
    </vt:vector>
  </HeadingPairs>
  <TitlesOfParts>
    <vt:vector size="48" baseType="lpstr">
      <vt:lpstr>Arial Unicode MS</vt:lpstr>
      <vt:lpstr>Microsoft YaHei</vt:lpstr>
      <vt:lpstr>Arial</vt:lpstr>
      <vt:lpstr>Calibri</vt:lpstr>
      <vt:lpstr>Lucida Sans</vt:lpstr>
      <vt:lpstr>StarSymbol</vt:lpstr>
      <vt:lpstr>Tahoma</vt:lpstr>
      <vt:lpstr>Times New Roman</vt:lpstr>
      <vt:lpstr>Обычный</vt:lpstr>
      <vt:lpstr>Обычный 1</vt:lpstr>
      <vt:lpstr>Обычный 2</vt:lpstr>
      <vt:lpstr>Серия «Призма-комплексный офис» июль  2018 г. </vt:lpstr>
      <vt:lpstr>Преимущества серии Призма Лайт </vt:lpstr>
      <vt:lpstr>Цветовые решения серии Призма Лайт.</vt:lpstr>
      <vt:lpstr>Кабинет руководителя  Призма Директ.</vt:lpstr>
      <vt:lpstr>Столы руководителя Призма Директ. </vt:lpstr>
      <vt:lpstr>Столы приставные в кабинете Призма Директ</vt:lpstr>
      <vt:lpstr>Кабинет руководителя  Призма Лайт Директ.</vt:lpstr>
      <vt:lpstr>Столы угловые и прямые.</vt:lpstr>
      <vt:lpstr>Бриффинг и приставные столы.</vt:lpstr>
      <vt:lpstr>Технические особенности.</vt:lpstr>
      <vt:lpstr>Тумбы приставные и мобильные.</vt:lpstr>
      <vt:lpstr>Оперативная мебель. Столы на А-образном металлокаркасе, ширина столешницы 800 мм. </vt:lpstr>
      <vt:lpstr>Варианты исполнения.</vt:lpstr>
      <vt:lpstr>Пример использования.</vt:lpstr>
      <vt:lpstr>Эргономичные столы на металлокаркасе</vt:lpstr>
      <vt:lpstr>Технические особенности столов на металлокаркасе</vt:lpstr>
      <vt:lpstr>Дополнительные элементы к столам на металлокаркасе.</vt:lpstr>
      <vt:lpstr>Сектора  и надставки к столам </vt:lpstr>
      <vt:lpstr>Столы на панельном каркасе,  ширина столешницы 725 мм. </vt:lpstr>
      <vt:lpstr>Артикульный ряд и варианты исполнения.</vt:lpstr>
      <vt:lpstr>Технические особенности столов на панельном каркасе</vt:lpstr>
      <vt:lpstr>Технические особенности столов на панельном каркасе</vt:lpstr>
      <vt:lpstr>Тумбы приставные и мобильные.</vt:lpstr>
      <vt:lpstr>Техническая информация</vt:lpstr>
      <vt:lpstr>Общий вид линейки шкафов серии Призма Лайт 2018 </vt:lpstr>
      <vt:lpstr>Шкафы низкие высотой 750 мм, тумба под принтер Н=840 и антресоль Н= 745</vt:lpstr>
      <vt:lpstr>Шкафы средние высотой 1450 мм. Имеют три уровня хранения.</vt:lpstr>
      <vt:lpstr>Шкафы высотой 1800 мм, имеют пять уровней хранения. </vt:lpstr>
      <vt:lpstr>Шкафы высотой 2150 мм, имеют шесть уровней хранения.</vt:lpstr>
      <vt:lpstr>Техническое описание и особенности</vt:lpstr>
      <vt:lpstr>Презентация PowerPoint</vt:lpstr>
      <vt:lpstr>Презентация PowerPoint</vt:lpstr>
      <vt:lpstr>Рецепшен Призма </vt:lpstr>
      <vt:lpstr>Презентация PowerPoint</vt:lpstr>
      <vt:lpstr>Декоративный элементы </vt:lpstr>
      <vt:lpstr>Варианты исполнения.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Серия Призма 2017 </dc:title>
  <dc:creator>Сергей</dc:creator>
  <cp:lastModifiedBy>Пользователь Windows</cp:lastModifiedBy>
  <cp:revision>142</cp:revision>
  <dcterms:modified xsi:type="dcterms:W3CDTF">2018-09-18T15:42:05Z</dcterms:modified>
</cp:coreProperties>
</file>